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3"/>
    <p:sldId id="257" r:id="rId4"/>
    <p:sldId id="258" r:id="rId5"/>
    <p:sldId id="259" r:id="rId6"/>
    <p:sldId id="260" r:id="rId7"/>
    <p:sldId id="262" r:id="rId8"/>
    <p:sldId id="267" r:id="rId9"/>
    <p:sldId id="268" r:id="rId10"/>
    <p:sldId id="266" r:id="rId11"/>
  </p:sldIdLst>
  <p:sldSz cx="7559040" cy="106934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22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8236" y="1143000"/>
            <a:ext cx="218152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" name="textbox 4"/>
          <p:cNvSpPr/>
          <p:nvPr/>
        </p:nvSpPr>
        <p:spPr>
          <a:xfrm>
            <a:off x="475615" y="4587875"/>
            <a:ext cx="6725920" cy="27235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61000"/>
              </a:lnSpc>
            </a:pPr>
            <a:endParaRPr lang="en-US" altLang="en-US" sz="100" dirty="0"/>
          </a:p>
          <a:p>
            <a:pPr marL="2933065" indent="-2810510" algn="ctr" rtl="0" eaLnBrk="0">
              <a:lnSpc>
                <a:spcPct val="123000"/>
              </a:lnSpc>
            </a:pPr>
            <a:r>
              <a:rPr lang="zh-CN" sz="25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国土空间总体规划（2021-20</a:t>
            </a:r>
            <a:r>
              <a:rPr sz="25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35）  </a:t>
            </a:r>
            <a:endParaRPr sz="2500" b="1" kern="0" spc="-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33065" indent="-2810510" algn="ctr" rtl="0" eaLnBrk="0">
              <a:lnSpc>
                <a:spcPct val="123000"/>
              </a:lnSpc>
            </a:pPr>
            <a:r>
              <a:rPr sz="25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sz="2500" b="1" kern="0" spc="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7000"/>
              </a:lnSpc>
            </a:pPr>
            <a:endParaRPr lang="en-US" altLang="en-US" sz="1000" dirty="0"/>
          </a:p>
          <a:p>
            <a:pPr algn="l" rtl="0" eaLnBrk="0">
              <a:lnSpc>
                <a:spcPct val="128000"/>
              </a:lnSpc>
            </a:pPr>
            <a:r>
              <a:rPr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</a:t>
            </a:r>
            <a:r>
              <a:rPr lang="zh-CN"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国土空间总体规划（2021-2035）》规划草案成果已</a:t>
            </a:r>
            <a:r>
              <a:rPr sz="16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经编制完成，现根据有关法律要求，对</a:t>
            </a:r>
            <a:r>
              <a:rPr sz="16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该规划进行公示，征求公众意见。网</a:t>
            </a:r>
            <a:r>
              <a:rPr sz="16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上公示具体请见</a:t>
            </a:r>
            <a:r>
              <a:rPr lang="zh-CN" sz="16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肇东市</a:t>
            </a:r>
            <a:r>
              <a:rPr sz="16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人民政府网站，现</a:t>
            </a:r>
            <a:r>
              <a:rPr sz="16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场公示同步进行。如对该规划方案</a:t>
            </a: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有意见和建议，请于30日内反馈至</a:t>
            </a:r>
            <a:r>
              <a:rPr lang="zh-CN" sz="16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</a:t>
            </a:r>
            <a:r>
              <a:rPr lang="zh-CN" sz="16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lang="zh-CN" sz="16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人民政府。</a:t>
            </a:r>
            <a:endParaRPr lang="zh-CN" sz="1600" kern="0" spc="8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8000"/>
              </a:lnSpc>
            </a:pPr>
            <a:endParaRPr lang="en-US" altLang="en-US" sz="1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3047"/>
            <a:ext cx="7549896" cy="37475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6175" y="7711440"/>
            <a:ext cx="5255895" cy="1665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rtl="0" eaLnBrk="0">
              <a:lnSpc>
                <a:spcPct val="128000"/>
              </a:lnSpc>
            </a:pPr>
            <a:r>
              <a:rPr sz="16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公示单位：</a:t>
            </a:r>
            <a:r>
              <a:rPr lang="zh-CN" sz="16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海城镇</a:t>
            </a:r>
            <a:r>
              <a:rPr sz="16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人民政府</a:t>
            </a:r>
            <a:endParaRPr sz="1600" kern="0" spc="8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8000"/>
              </a:lnSpc>
            </a:pP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公示网站地址：</a:t>
            </a:r>
            <a:r>
              <a:rPr sz="1600" kern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http://www.hljzhaodong.gov.cn/</a:t>
            </a:r>
            <a:endParaRPr sz="1600" kern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rtl="0" eaLnBrk="0">
              <a:lnSpc>
                <a:spcPct val="128000"/>
              </a:lnSpc>
            </a:pP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现场公示地址：</a:t>
            </a:r>
            <a:r>
              <a:rPr lang="zh-CN"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海城</a:t>
            </a:r>
            <a:r>
              <a:rPr lang="zh-CN"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</a:t>
            </a:r>
            <a:r>
              <a:rPr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人民政府</a:t>
            </a:r>
            <a:endParaRPr sz="1600" kern="0" spc="6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8000"/>
              </a:lnSpc>
            </a:pPr>
            <a:r>
              <a:rPr sz="16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公示意见收集部门：</a:t>
            </a:r>
            <a:r>
              <a:rPr lang="zh-CN" sz="16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海城</a:t>
            </a:r>
            <a:r>
              <a:rPr lang="zh-CN"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</a:t>
            </a:r>
            <a:r>
              <a:rPr sz="16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人民政府</a:t>
            </a:r>
            <a:endParaRPr sz="1600" kern="0" spc="8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rtl="0" eaLnBrk="0">
              <a:lnSpc>
                <a:spcPct val="128000"/>
              </a:lnSpc>
            </a:pP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公式时间：202</a:t>
            </a:r>
            <a:r>
              <a:rPr lang="en-US"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日-202</a:t>
            </a:r>
            <a:r>
              <a:rPr lang="en-US"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年1月</a:t>
            </a:r>
            <a:r>
              <a:rPr lang="en-US"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16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endParaRPr sz="1600" kern="0" spc="7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" name="textbox 18"/>
          <p:cNvSpPr/>
          <p:nvPr/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sp>
        <p:nvSpPr>
          <p:cNvPr id="20" name="textbox 20"/>
          <p:cNvSpPr/>
          <p:nvPr/>
        </p:nvSpPr>
        <p:spPr>
          <a:xfrm>
            <a:off x="269875" y="4583430"/>
            <a:ext cx="6552565" cy="767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algn="l" rtl="0" eaLnBrk="0">
              <a:lnSpc>
                <a:spcPct val="150000"/>
              </a:lnSpc>
            </a:pP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人口规模：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规划至2035年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海城镇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建设用地规模</a:t>
            </a:r>
            <a:r>
              <a:rPr lang="en-US" sz="12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912.23</a:t>
            </a:r>
            <a:r>
              <a:rPr sz="12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公顷。</a:t>
            </a:r>
            <a:endParaRPr lang="en-US" altLang="en-US" sz="1200" dirty="0"/>
          </a:p>
        </p:txBody>
      </p:sp>
      <p:sp>
        <p:nvSpPr>
          <p:cNvPr id="22" name="textbox 22"/>
          <p:cNvSpPr/>
          <p:nvPr/>
        </p:nvSpPr>
        <p:spPr>
          <a:xfrm>
            <a:off x="269875" y="2598420"/>
            <a:ext cx="6384290" cy="767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algn="l" rtl="0" eaLnBrk="0">
              <a:lnSpc>
                <a:spcPct val="150000"/>
              </a:lnSpc>
            </a:pP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规划范围为</a:t>
            </a:r>
            <a:r>
              <a:rPr lang="zh-CN"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海城镇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政区域，总用地面积</a:t>
            </a:r>
            <a:r>
              <a:rPr lang="en-US"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13405.11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公顷。规划期限为2021-2035年。其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中，近期至2025年，远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期至2035年。</a:t>
            </a:r>
            <a:endParaRPr lang="en-US" altLang="en-US" sz="1200" kern="0" spc="1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textbox 24"/>
          <p:cNvSpPr/>
          <p:nvPr/>
        </p:nvSpPr>
        <p:spPr>
          <a:xfrm>
            <a:off x="268605" y="3662045"/>
            <a:ext cx="6475730" cy="4705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0" algn="l" rtl="0" eaLnBrk="0" fontAlgn="auto">
              <a:lnSpc>
                <a:spcPct val="150000"/>
              </a:lnSpc>
            </a:pPr>
            <a:r>
              <a:rPr sz="12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打造肇东市生鲜农产品集成配送基地、都市近郊休闲旅游目的地、城乡融合高质量发展示范区。</a:t>
            </a:r>
            <a:endParaRPr sz="12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275008" y="1933062"/>
            <a:ext cx="2026920" cy="2984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9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一、空间发展战略</a:t>
            </a:r>
            <a:endParaRPr lang="en-US" altLang="en-US" sz="1900" dirty="0"/>
          </a:p>
        </p:txBody>
      </p:sp>
      <p:grpSp>
        <p:nvGrpSpPr>
          <p:cNvPr id="4" name="group 4"/>
          <p:cNvGrpSpPr/>
          <p:nvPr/>
        </p:nvGrpSpPr>
        <p:grpSpPr>
          <a:xfrm rot="21600000">
            <a:off x="0" y="2292095"/>
            <a:ext cx="1812036" cy="246888"/>
            <a:chOff x="0" y="0"/>
            <a:chExt cx="1812036" cy="246888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812036" cy="246888"/>
            </a:xfrm>
            <a:prstGeom prst="rect">
              <a:avLst/>
            </a:prstGeom>
          </p:spPr>
        </p:pic>
        <p:sp>
          <p:nvSpPr>
            <p:cNvPr id="32" name="textbox 32"/>
            <p:cNvSpPr/>
            <p:nvPr/>
          </p:nvSpPr>
          <p:spPr>
            <a:xfrm>
              <a:off x="-12700" y="-12700"/>
              <a:ext cx="1837689" cy="2882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lang="en-US" altLang="en-US" sz="300" dirty="0"/>
            </a:p>
            <a:p>
              <a:pPr marL="30670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1、规划范围与期限</a:t>
              </a:r>
              <a:endParaRPr lang="en-US" altLang="en-US" sz="1200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0" y="3418331"/>
            <a:ext cx="1812036" cy="246888"/>
            <a:chOff x="0" y="0"/>
            <a:chExt cx="1812036" cy="246888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812036" cy="246888"/>
            </a:xfrm>
            <a:prstGeom prst="rect">
              <a:avLst/>
            </a:prstGeom>
          </p:spPr>
        </p:pic>
        <p:sp>
          <p:nvSpPr>
            <p:cNvPr id="36" name="textbox 36"/>
            <p:cNvSpPr/>
            <p:nvPr/>
          </p:nvSpPr>
          <p:spPr>
            <a:xfrm>
              <a:off x="-12700" y="-12700"/>
              <a:ext cx="1837689" cy="2876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1000"/>
                </a:lnSpc>
              </a:pPr>
              <a:endParaRPr lang="en-US" altLang="en-US" sz="300" dirty="0"/>
            </a:p>
            <a:p>
              <a:pPr marL="34988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2、发展定位</a:t>
              </a:r>
              <a:endParaRPr lang="en-US" altLang="en-US" sz="1200" dirty="0"/>
            </a:p>
          </p:txBody>
        </p:sp>
      </p:grpSp>
      <p:grpSp>
        <p:nvGrpSpPr>
          <p:cNvPr id="3" name="group 8"/>
          <p:cNvGrpSpPr/>
          <p:nvPr/>
        </p:nvGrpSpPr>
        <p:grpSpPr>
          <a:xfrm rot="21600000">
            <a:off x="0" y="4271771"/>
            <a:ext cx="1812036" cy="246888"/>
            <a:chOff x="0" y="0"/>
            <a:chExt cx="1812036" cy="246888"/>
          </a:xfrm>
        </p:grpSpPr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812036" cy="246888"/>
            </a:xfrm>
            <a:prstGeom prst="rect">
              <a:avLst/>
            </a:prstGeom>
          </p:spPr>
        </p:pic>
        <p:sp>
          <p:nvSpPr>
            <p:cNvPr id="40" name="textbox 40"/>
            <p:cNvSpPr/>
            <p:nvPr/>
          </p:nvSpPr>
          <p:spPr>
            <a:xfrm>
              <a:off x="-12700" y="-12700"/>
              <a:ext cx="1837689" cy="2876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</a:pPr>
              <a:endParaRPr lang="en-US" altLang="en-US" sz="300" dirty="0"/>
            </a:p>
            <a:p>
              <a:pPr marL="353060" algn="l" rtl="0" eaLnBrk="0">
                <a:lnSpc>
                  <a:spcPct val="95000"/>
                </a:lnSpc>
                <a:spcBef>
                  <a:spcPts val="0"/>
                </a:spcBef>
              </a:pPr>
              <a:r>
                <a:rPr sz="1200" b="1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3、发展规模</a:t>
              </a:r>
              <a:endParaRPr lang="en-US" altLang="en-US" sz="1200" dirty="0"/>
            </a:p>
          </p:txBody>
        </p:sp>
      </p:grpSp>
      <p:pic>
        <p:nvPicPr>
          <p:cNvPr id="5" name="picture 102" descr="E:/桌面文件缓存/肇东乡镇---提图--2023.11.16/海城--提图/全域/03.镇域国土空间用途规划图.jpg03.镇域国土空间用途规划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710" b="2710"/>
          <a:stretch>
            <a:fillRect/>
          </a:stretch>
        </p:blipFill>
        <p:spPr>
          <a:xfrm rot="21600000">
            <a:off x="0" y="5377180"/>
            <a:ext cx="7556500" cy="49714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" name="textbox 52"/>
          <p:cNvSpPr/>
          <p:nvPr/>
        </p:nvSpPr>
        <p:spPr>
          <a:xfrm>
            <a:off x="271108" y="2915116"/>
            <a:ext cx="6913880" cy="20415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indent="0" algn="l" rtl="0" eaLnBrk="0" fontAlgn="auto">
              <a:lnSpc>
                <a:spcPct val="150000"/>
              </a:lnSpc>
            </a:pP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规划镇域保留</a:t>
            </a:r>
            <a:r>
              <a:rPr lang="zh-CN" altLang="en-US"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七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个行政村</a:t>
            </a:r>
            <a:endParaRPr sz="1200" kern="0" spc="7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增强乡村集聚规模原则的指导下，本次规划确定海城镇村等级规模分为三个等级。第一等级为海城镇镇区，为3000人；第二等级为长兴村、新安村、长井村特大型居民点，人口规模&gt;1000人；第三等级为大户村、靠山村、新立村大型居民点，人口规模1001人＞人口规模≥601人。</a:t>
            </a:r>
            <a:endParaRPr sz="1200" kern="0" spc="4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3047" y="1888997"/>
            <a:ext cx="1817370" cy="246888"/>
            <a:chOff x="0" y="0"/>
            <a:chExt cx="1817370" cy="246888"/>
          </a:xfrm>
        </p:grpSpPr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817370" cy="246888"/>
            </a:xfrm>
            <a:prstGeom prst="rect">
              <a:avLst/>
            </a:prstGeom>
          </p:spPr>
        </p:pic>
        <p:sp>
          <p:nvSpPr>
            <p:cNvPr id="60" name="textbox 60"/>
            <p:cNvSpPr/>
            <p:nvPr/>
          </p:nvSpPr>
          <p:spPr>
            <a:xfrm>
              <a:off x="-12700" y="-12700"/>
              <a:ext cx="1843404" cy="2876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lang="en-US" altLang="en-US" sz="400" dirty="0"/>
            </a:p>
            <a:p>
              <a:pPr marL="292735" algn="l" rtl="0" eaLnBrk="0">
                <a:lnSpc>
                  <a:spcPct val="95000"/>
                </a:lnSpc>
                <a:spcBef>
                  <a:spcPts val="0"/>
                </a:spcBef>
              </a:pPr>
              <a:r>
                <a:rPr sz="1200" b="1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4、镇村体系规划</a:t>
              </a:r>
              <a:endParaRPr lang="en-US" altLang="en-US" sz="1200" dirty="0"/>
            </a:p>
          </p:txBody>
        </p:sp>
      </p:grpSp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pic>
        <p:nvPicPr>
          <p:cNvPr id="3" name="picture 102" descr="E:/桌面文件缓存/肇东乡镇---提图--2023.11.16/海城--提图/全域/04镇域镇村体系规划图.jpg04镇域镇村体系规划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710" b="2710"/>
          <a:stretch>
            <a:fillRect/>
          </a:stretch>
        </p:blipFill>
        <p:spPr>
          <a:xfrm rot="21600000">
            <a:off x="0" y="5377180"/>
            <a:ext cx="7556500" cy="49714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3047" y="1862327"/>
            <a:ext cx="1920874" cy="288925"/>
            <a:chOff x="0" y="-26670"/>
            <a:chExt cx="1920874" cy="288925"/>
          </a:xfrm>
        </p:grpSpPr>
        <p:pic>
          <p:nvPicPr>
            <p:cNvPr id="88" name="picture 8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817370" cy="246888"/>
            </a:xfrm>
            <a:prstGeom prst="rect">
              <a:avLst/>
            </a:prstGeom>
          </p:spPr>
        </p:pic>
        <p:sp>
          <p:nvSpPr>
            <p:cNvPr id="90" name="textbox 90"/>
            <p:cNvSpPr/>
            <p:nvPr/>
          </p:nvSpPr>
          <p:spPr>
            <a:xfrm>
              <a:off x="77470" y="-26670"/>
              <a:ext cx="1843404" cy="2889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9000"/>
                </a:lnSpc>
              </a:pPr>
              <a:endParaRPr lang="en-US" altLang="en-US" sz="300" dirty="0"/>
            </a:p>
            <a:p>
              <a:pPr algn="l" rtl="0" eaLnBrk="0">
                <a:lnSpc>
                  <a:spcPct val="106000"/>
                </a:lnSpc>
              </a:pPr>
              <a:r>
                <a:rPr sz="1200" b="1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5、</a:t>
              </a:r>
              <a:r>
                <a:rPr lang="zh-CN" sz="1200" b="1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空间发展总体格局</a:t>
              </a:r>
              <a:endParaRPr lang="en-US" altLang="en-US" sz="1200" dirty="0"/>
            </a:p>
          </p:txBody>
        </p:sp>
      </p:grpSp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sp>
        <p:nvSpPr>
          <p:cNvPr id="2" name="textbox 78"/>
          <p:cNvSpPr/>
          <p:nvPr>
            <p:custDataLst>
              <p:tags r:id="rId3"/>
            </p:custDataLst>
          </p:nvPr>
        </p:nvSpPr>
        <p:spPr>
          <a:xfrm>
            <a:off x="216535" y="1948180"/>
            <a:ext cx="7209155" cy="4411980"/>
          </a:xfrm>
          <a:prstGeom prst="rect">
            <a:avLst/>
          </a:prstGeom>
        </p:spPr>
        <p:txBody>
          <a:bodyPr vert="horz" wrap="square" lIns="0" tIns="0" rIns="0" bIns="0"/>
          <a:p>
            <a:pPr indent="0" algn="l" rtl="0" eaLnBrk="0" fontAlgn="auto">
              <a:lnSpc>
                <a:spcPct val="150000"/>
              </a:lnSpc>
            </a:pPr>
            <a:endParaRPr lang="en-US" altLang="en-US" sz="1000" dirty="0"/>
          </a:p>
          <a:p>
            <a:pPr indent="0" algn="l" rtl="0" eaLnBrk="0" fontAlgn="auto">
              <a:lnSpc>
                <a:spcPct val="150000"/>
              </a:lnSpc>
            </a:pPr>
            <a:r>
              <a:rPr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构建“一心引领·两轴拉动·一带融合</a:t>
            </a:r>
            <a:r>
              <a:rPr lang="zh-CN"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五区协同”的国土空间开发保护总体格局。</a:t>
            </a:r>
            <a:endParaRPr sz="1000" b="1"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r>
              <a:rPr sz="1000" b="1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一心</a:t>
            </a:r>
            <a:r>
              <a:rPr lang="zh-CN" sz="1000" b="1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指镇区发展中心。引导人口向中心城区集聚，加快推进产城融合发展和城区扩容提质建设，提供全方位、多功能、综合性的城市服务。 </a:t>
            </a:r>
            <a:endParaRPr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r>
              <a:rPr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两轴：</a:t>
            </a: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S311为省道为城镇联系发展轴，串联沿线主要城镇和产业平台，加强与肇东城区、兰西县联动发展；以串联全域南北的其他公路为工农产业联系发展轴，依托特色鲜明的现代农业产业园区、草原景观，大力推进农文旅融合发展。 </a:t>
            </a:r>
            <a:endParaRPr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r>
              <a:rPr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一带：</a:t>
            </a: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草原景观带。依托草原景观风貌区，开展畜牧业草业及生态景景观融合发展。</a:t>
            </a:r>
            <a:endParaRPr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r>
              <a:rPr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五区：</a:t>
            </a: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中部城镇发展片区、西部的产业发展区、北部草原景观风貌区、散面全域的乡村景观风貌区及全域农业产业示范区。结合五个片区的自然、生态、产业、风貌条件，城镇发展区作为全域发展中心，发挥集聚和辐射作用，推动五个片区的协同发展；产业园区以现有产业为基础，积极承接中心城区的产业外溢，促进产业集聚效应的形成。利用区域北部基本草原，打造生态屏障区及草业产业发展区；利用全域耕地资源和自然景观形成农产区示范区，发展一产特色大田作物种植区；中部乡村景观风貌区，依托现有的种养殖基础,展现农田、林草等自然和村落景观、风貌、风情特色，推动乡村旅游和经济发展。。</a:t>
            </a:r>
            <a:endParaRPr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102" descr="E:/桌面文件缓存/肇东乡镇---提图--2023.11.16/海城--提图/全域/05.镇域国土空间总体格局.jpg05.镇域国土空间总体格局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710" b="2710"/>
          <a:stretch>
            <a:fillRect/>
          </a:stretch>
        </p:blipFill>
        <p:spPr>
          <a:xfrm rot="21600000">
            <a:off x="0" y="5377180"/>
            <a:ext cx="7556500" cy="49714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8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" name="textbox 108"/>
          <p:cNvSpPr/>
          <p:nvPr/>
        </p:nvSpPr>
        <p:spPr>
          <a:xfrm>
            <a:off x="275511" y="1933062"/>
            <a:ext cx="7093584" cy="8509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9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二、土地综合利用</a:t>
            </a:r>
            <a:endParaRPr lang="en-US" altLang="en-US" sz="1900" dirty="0"/>
          </a:p>
          <a:p>
            <a:pPr marL="311785" algn="l" rtl="0" eaLnBrk="0">
              <a:lnSpc>
                <a:spcPct val="88000"/>
              </a:lnSpc>
              <a:spcBef>
                <a:spcPts val="845"/>
              </a:spcBef>
            </a:pPr>
            <a:endParaRPr lang="en-US" altLang="en-US" sz="1200" dirty="0"/>
          </a:p>
        </p:txBody>
      </p:sp>
      <p:sp>
        <p:nvSpPr>
          <p:cNvPr id="110" name="textbox 110"/>
          <p:cNvSpPr/>
          <p:nvPr/>
        </p:nvSpPr>
        <p:spPr>
          <a:xfrm>
            <a:off x="268605" y="2597785"/>
            <a:ext cx="7100570" cy="894715"/>
          </a:xfrm>
          <a:prstGeom prst="rect">
            <a:avLst/>
          </a:prstGeom>
          <a:noFill/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algn="l" rtl="0" eaLnBrk="0">
              <a:lnSpc>
                <a:spcPct val="150000"/>
              </a:lnSpc>
            </a:pPr>
            <a:r>
              <a:rPr sz="12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守耕地保护红线，坚持最严格的耕地保护制度，坚持耕地数量、质量、生态“三位一体”保护，为粮食安全提供保障。至2035年，耕地保有量不低于9517.92公顷。落实永久基本农田保护要求，至2035年，保障海城镇永久基本农田面积不低于7879.22公顷。</a:t>
            </a:r>
            <a:endParaRPr sz="12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-12700" y="3503168"/>
            <a:ext cx="2084704" cy="288925"/>
            <a:chOff x="0" y="-27940"/>
            <a:chExt cx="2084704" cy="288925"/>
          </a:xfrm>
        </p:grpSpPr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045970" cy="246888"/>
            </a:xfrm>
            <a:prstGeom prst="rect">
              <a:avLst/>
            </a:prstGeom>
          </p:spPr>
        </p:pic>
        <p:sp>
          <p:nvSpPr>
            <p:cNvPr id="116" name="textbox 116"/>
            <p:cNvSpPr/>
            <p:nvPr/>
          </p:nvSpPr>
          <p:spPr>
            <a:xfrm>
              <a:off x="12700" y="-27940"/>
              <a:ext cx="2072004" cy="2889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8000"/>
                </a:lnSpc>
              </a:pPr>
              <a:endParaRPr lang="en-US" altLang="en-US" sz="400" dirty="0"/>
            </a:p>
            <a:p>
              <a:pPr marL="30226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2、生态保护红线</a:t>
              </a:r>
              <a:endParaRPr lang="en-US" altLang="en-US" sz="1200" dirty="0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0" y="2312034"/>
            <a:ext cx="2041397" cy="246888"/>
            <a:chOff x="0" y="0"/>
            <a:chExt cx="2041397" cy="246888"/>
          </a:xfrm>
        </p:grpSpPr>
        <p:pic>
          <p:nvPicPr>
            <p:cNvPr id="118" name="picture 1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2041397" cy="246888"/>
            </a:xfrm>
            <a:prstGeom prst="rect">
              <a:avLst/>
            </a:prstGeom>
          </p:spPr>
        </p:pic>
        <p:sp>
          <p:nvSpPr>
            <p:cNvPr id="120" name="textbox 120"/>
            <p:cNvSpPr/>
            <p:nvPr/>
          </p:nvSpPr>
          <p:spPr>
            <a:xfrm>
              <a:off x="-12700" y="-12700"/>
              <a:ext cx="2066925" cy="2889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400" dirty="0"/>
            </a:p>
            <a:p>
              <a:pPr marL="30670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200" b="1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1、耕地与基本农田</a:t>
              </a: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保护</a:t>
              </a:r>
              <a:endParaRPr lang="en-US" altLang="en-US" sz="1200" dirty="0"/>
            </a:p>
          </p:txBody>
        </p:sp>
      </p:grpSp>
      <p:sp>
        <p:nvSpPr>
          <p:cNvPr id="18" name="textbox 18"/>
          <p:cNvSpPr/>
          <p:nvPr>
            <p:custDataLst>
              <p:tags r:id="rId3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pic>
        <p:nvPicPr>
          <p:cNvPr id="3" name="picture 102" descr="E:/桌面文件缓存/肇东乡镇---提图--2023.11.16/海城--提图/全域/12.国土空间控制线规划图.jpg12.国土空间控制线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789" b="2789"/>
          <a:stretch>
            <a:fillRect/>
          </a:stretch>
        </p:blipFill>
        <p:spPr>
          <a:xfrm rot="21600000">
            <a:off x="-12700" y="5339080"/>
            <a:ext cx="7569200" cy="4971415"/>
          </a:xfrm>
          <a:prstGeom prst="rect">
            <a:avLst/>
          </a:prstGeom>
        </p:spPr>
      </p:pic>
      <p:sp>
        <p:nvSpPr>
          <p:cNvPr id="2" name="textbox 104"/>
          <p:cNvSpPr/>
          <p:nvPr>
            <p:custDataLst>
              <p:tags r:id="rId6"/>
            </p:custDataLst>
          </p:nvPr>
        </p:nvSpPr>
        <p:spPr>
          <a:xfrm>
            <a:off x="208915" y="3816985"/>
            <a:ext cx="7132320" cy="132461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50000"/>
              </a:lnSpc>
            </a:pP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落实生态保护红线 0.00 平方千米，占海城镇国土面积的0.00%</a:t>
            </a:r>
            <a:r>
              <a:rPr lang="zh-CN"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内，自然保护地核心保护区内原则上禁止人为活动，其他区域严格禁止开发性、生产性建设活动，严格落实生态保护红线内矿业权差别化管控要求。在符合现行法律法规和上位规划等前提下，除国家重大战略项目外，仅允许对生态功能不造成破坏且符合管控要求的有限人为活动。生态保护红线内自然保护区、风景名胜区、饮用水水源保护区等区域，依照法律法规执行。</a:t>
            </a:r>
            <a:endParaRPr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0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一旦划定，非经法定程序不得调整。因国家重大项目建设，确需占用生态保护红线的，由省级人民政府充分论证，说明占用生态保护红线的必要性、减缓环境影响和补偿措施，制定国土空间规划和生态保护红线调整方案。</a:t>
            </a:r>
            <a:endParaRPr sz="10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0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8" name="textbox 158"/>
          <p:cNvSpPr/>
          <p:nvPr/>
        </p:nvSpPr>
        <p:spPr>
          <a:xfrm>
            <a:off x="276046" y="1937385"/>
            <a:ext cx="3752215" cy="3378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三、公共服务与基础设施保障</a:t>
            </a:r>
            <a:endParaRPr lang="en-US" altLang="en-US" sz="2200" dirty="0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0" y="2343911"/>
            <a:ext cx="2045970" cy="246888"/>
            <a:chOff x="0" y="0"/>
            <a:chExt cx="2045970" cy="246888"/>
          </a:xfrm>
        </p:grpSpPr>
        <p:pic>
          <p:nvPicPr>
            <p:cNvPr id="162" name="picture 16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045970" cy="246888"/>
            </a:xfrm>
            <a:prstGeom prst="rect">
              <a:avLst/>
            </a:prstGeom>
          </p:spPr>
        </p:pic>
        <p:sp>
          <p:nvSpPr>
            <p:cNvPr id="164" name="textbox 164"/>
            <p:cNvSpPr/>
            <p:nvPr/>
          </p:nvSpPr>
          <p:spPr>
            <a:xfrm>
              <a:off x="-12700" y="-12700"/>
              <a:ext cx="2072004" cy="2882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6000"/>
                </a:lnSpc>
              </a:pPr>
              <a:endParaRPr lang="en-US" altLang="en-US" sz="200" dirty="0"/>
            </a:p>
            <a:p>
              <a:pPr marL="30670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1、公共服务设施规划</a:t>
              </a:r>
              <a:endParaRPr lang="en-US" altLang="en-US" sz="1200" dirty="0"/>
            </a:p>
          </p:txBody>
        </p:sp>
      </p:grpSp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sp>
        <p:nvSpPr>
          <p:cNvPr id="2" name="textbox 154"/>
          <p:cNvSpPr/>
          <p:nvPr>
            <p:custDataLst>
              <p:tags r:id="rId3"/>
            </p:custDataLst>
          </p:nvPr>
        </p:nvSpPr>
        <p:spPr>
          <a:xfrm>
            <a:off x="215900" y="2797810"/>
            <a:ext cx="7230110" cy="414591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依据上位规划，以构建 10 分钟生活圈为目标，增强海城镇服务功能，通过功能复合、设施共享、更新改造等方式，逐步消除乡域之间不同地区间公共服务供给的差异性，提升基本公共服务的便利性和可达性，加强开放各类公共服务设施，提高集镇级设施的服务效率和水平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至2035年，规划中心镇区公共管理与公共服务设施用地面积1.82公顷，占城镇建设用地的4.13%，人均公共管理与公共服务设施用地面积6.07平方米。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102" descr="E:/桌面文件缓存/肇东乡镇---提图--2023.11.16/海城--提图/全域/10.镇域城乡生活区和公共服务设施规划图.jpg10.镇域城乡生活区和公共服务设施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789" b="2789"/>
          <a:stretch>
            <a:fillRect/>
          </a:stretch>
        </p:blipFill>
        <p:spPr>
          <a:xfrm rot="21600000">
            <a:off x="-12700" y="5339080"/>
            <a:ext cx="7569200" cy="49714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0" name="rect"/>
          <p:cNvSpPr/>
          <p:nvPr/>
        </p:nvSpPr>
        <p:spPr>
          <a:xfrm>
            <a:off x="254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8" name="textbox 158"/>
          <p:cNvSpPr/>
          <p:nvPr/>
        </p:nvSpPr>
        <p:spPr>
          <a:xfrm>
            <a:off x="276046" y="1937385"/>
            <a:ext cx="3752215" cy="3378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三、公共服务与基础设施保障</a:t>
            </a:r>
            <a:endParaRPr lang="en-US" altLang="en-US" sz="2200" dirty="0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0" y="2343911"/>
            <a:ext cx="2045970" cy="246888"/>
            <a:chOff x="0" y="0"/>
            <a:chExt cx="2045970" cy="246888"/>
          </a:xfrm>
        </p:grpSpPr>
        <p:pic>
          <p:nvPicPr>
            <p:cNvPr id="162" name="picture 16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045970" cy="246888"/>
            </a:xfrm>
            <a:prstGeom prst="rect">
              <a:avLst/>
            </a:prstGeom>
          </p:spPr>
        </p:pic>
        <p:sp>
          <p:nvSpPr>
            <p:cNvPr id="164" name="textbox 164"/>
            <p:cNvSpPr/>
            <p:nvPr/>
          </p:nvSpPr>
          <p:spPr>
            <a:xfrm>
              <a:off x="-12700" y="-12700"/>
              <a:ext cx="2072004" cy="2882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6000"/>
                </a:lnSpc>
              </a:pPr>
              <a:endParaRPr lang="en-US" altLang="en-US" sz="200" dirty="0"/>
            </a:p>
            <a:p>
              <a:pPr marL="30670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lang="en-US"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重大基础</a:t>
              </a: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设施规划</a:t>
              </a:r>
              <a:endParaRPr lang="en-US" altLang="en-US" sz="1200" dirty="0"/>
            </a:p>
          </p:txBody>
        </p:sp>
      </p:grpSp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sp>
        <p:nvSpPr>
          <p:cNvPr id="154" name="textbox 154"/>
          <p:cNvSpPr/>
          <p:nvPr>
            <p:custDataLst>
              <p:tags r:id="rId3"/>
            </p:custDataLst>
          </p:nvPr>
        </p:nvSpPr>
        <p:spPr>
          <a:xfrm>
            <a:off x="276860" y="2797810"/>
            <a:ext cx="7064375" cy="414591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加快人口与用地合理配置，有效保障交通、水利、能源等基础设施用地需求，优化建设用地内部结构，提高城乡建设用地集约化利用水平，推进建设用地由“增量扩张”向“增存并举”转型。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2035年，规划建设用地总面积912.23公顷，增长比例2.08%。其中城乡建设用地增加至813.32公顷，占土地总面积的6.06%，城镇用地增长至89.14公顷，村庄用地减少至724.18公顷；区域基础设施增加至84.76公顷，占土地总面积的0.63%；其他建设用地减少至14.14公顷，占土地总面积的0.11%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102" descr="E:/桌面文件缓存/肇东乡镇---提图--2023.11.16/海城--提图/全域/09.镇域基础设施规划图.jpg09.镇域基础设施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789" b="2789"/>
          <a:stretch>
            <a:fillRect/>
          </a:stretch>
        </p:blipFill>
        <p:spPr>
          <a:xfrm rot="21600000">
            <a:off x="-12700" y="5339080"/>
            <a:ext cx="7569200" cy="49714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0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0" y="1889886"/>
            <a:ext cx="2045970" cy="246888"/>
            <a:chOff x="0" y="0"/>
            <a:chExt cx="2045970" cy="246888"/>
          </a:xfrm>
        </p:grpSpPr>
        <p:pic>
          <p:nvPicPr>
            <p:cNvPr id="162" name="picture 16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045970" cy="246888"/>
            </a:xfrm>
            <a:prstGeom prst="rect">
              <a:avLst/>
            </a:prstGeom>
          </p:spPr>
        </p:pic>
        <p:sp>
          <p:nvSpPr>
            <p:cNvPr id="164" name="textbox 164"/>
            <p:cNvSpPr/>
            <p:nvPr/>
          </p:nvSpPr>
          <p:spPr>
            <a:xfrm>
              <a:off x="-12700" y="-12700"/>
              <a:ext cx="2072004" cy="2882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6000"/>
                </a:lnSpc>
              </a:pPr>
              <a:endParaRPr lang="en-US" altLang="en-US" sz="200" dirty="0"/>
            </a:p>
            <a:p>
              <a:pPr marL="30670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lang="en-US"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综合交通</a:t>
              </a:r>
              <a:endParaRPr lang="zh-CN" sz="1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sp>
        <p:nvSpPr>
          <p:cNvPr id="216" name="textbox 216"/>
          <p:cNvSpPr/>
          <p:nvPr>
            <p:custDataLst>
              <p:tags r:id="rId3"/>
            </p:custDataLst>
          </p:nvPr>
        </p:nvSpPr>
        <p:spPr>
          <a:xfrm>
            <a:off x="216535" y="2389505"/>
            <a:ext cx="7071360" cy="267208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严格落实上位规划及相关专项规划交通网络布局，构建全域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综合交通体系发展目标与策略。强化对外交通，提升全域交通连通性与可达性。坚持公共交通引导城乡交通网络建设，积极构建智慧交通。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通过整合镇域公路网，形成“一横多纵”的公路交通网。 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一横：S311省道。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多纵：由其他公路组成的公路网。</a:t>
            </a:r>
            <a:endParaRPr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102" descr="E:/桌面文件缓存/肇东乡镇---提图--2023.11.16/海城--提图/全域/08.镇域综合交通规划图.jpg08.镇域综合交通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789" b="2789"/>
          <a:stretch>
            <a:fillRect/>
          </a:stretch>
        </p:blipFill>
        <p:spPr>
          <a:xfrm rot="21600000">
            <a:off x="-12700" y="5339080"/>
            <a:ext cx="7569200" cy="49714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"/>
          <p:cNvSpPr/>
          <p:nvPr/>
        </p:nvSpPr>
        <p:spPr>
          <a:xfrm>
            <a:off x="0" y="3047"/>
            <a:ext cx="7556754" cy="10685526"/>
          </a:xfrm>
          <a:prstGeom prst="rect">
            <a:avLst/>
          </a:prstGeom>
          <a:solidFill>
            <a:schemeClr val="accent5">
              <a:lumMod val="50000"/>
            </a:scheme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0" name="rect"/>
          <p:cNvSpPr/>
          <p:nvPr/>
        </p:nvSpPr>
        <p:spPr>
          <a:xfrm>
            <a:off x="0" y="1681734"/>
            <a:ext cx="7556754" cy="8678417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8" name="textbox 158"/>
          <p:cNvSpPr/>
          <p:nvPr/>
        </p:nvSpPr>
        <p:spPr>
          <a:xfrm>
            <a:off x="276046" y="1937385"/>
            <a:ext cx="3752215" cy="3378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lang="zh-CN"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</a:t>
            </a:r>
            <a:r>
              <a:rPr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lang="zh-CN"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政府驻地用地</a:t>
            </a:r>
            <a:r>
              <a:rPr lang="zh-CN" sz="2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</a:t>
            </a:r>
            <a:endParaRPr lang="zh-CN" sz="2200" b="1" kern="0" spc="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0" y="2343911"/>
            <a:ext cx="2045970" cy="246888"/>
            <a:chOff x="0" y="0"/>
            <a:chExt cx="2045970" cy="246888"/>
          </a:xfrm>
        </p:grpSpPr>
        <p:pic>
          <p:nvPicPr>
            <p:cNvPr id="162" name="picture 16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045970" cy="246888"/>
            </a:xfrm>
            <a:prstGeom prst="rect">
              <a:avLst/>
            </a:prstGeom>
          </p:spPr>
        </p:pic>
        <p:sp>
          <p:nvSpPr>
            <p:cNvPr id="164" name="textbox 164"/>
            <p:cNvSpPr/>
            <p:nvPr/>
          </p:nvSpPr>
          <p:spPr>
            <a:xfrm>
              <a:off x="-12700" y="-12700"/>
              <a:ext cx="2072004" cy="2882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6000"/>
                </a:lnSpc>
              </a:pPr>
              <a:endParaRPr lang="en-US" altLang="en-US" sz="200" dirty="0"/>
            </a:p>
            <a:p>
              <a:pPr marL="30670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1、</a:t>
              </a:r>
              <a:r>
                <a:rPr lang="zh-CN"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</a:t>
              </a:r>
              <a:r>
                <a:rPr lang="zh-CN" sz="1200" b="1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政府驻地</a:t>
              </a:r>
              <a:endParaRPr lang="zh-CN" sz="12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516890" y="443230"/>
            <a:ext cx="6682105" cy="925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71000"/>
              </a:lnSpc>
            </a:pPr>
            <a:endParaRPr lang="en-US" altLang="en-US" sz="100" dirty="0"/>
          </a:p>
          <a:p>
            <a:pPr indent="0" algn="ctr" rtl="0" eaLnBrk="0" fontAlgn="auto">
              <a:lnSpc>
                <a:spcPct val="87000"/>
              </a:lnSpc>
            </a:pPr>
            <a:r>
              <a:rPr lang="zh-CN"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海城镇</a:t>
            </a:r>
            <a:r>
              <a:rPr sz="2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国土空间总体规划（2021</a:t>
            </a:r>
            <a:r>
              <a:rPr sz="2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-2035）</a:t>
            </a:r>
            <a:endParaRPr lang="en-US" altLang="en-US" sz="2500" dirty="0"/>
          </a:p>
          <a:p>
            <a:pPr indent="0" algn="ctr" rtl="0" eaLnBrk="0" fontAlgn="auto">
              <a:lnSpc>
                <a:spcPts val="4495"/>
              </a:lnSpc>
            </a:pPr>
            <a:r>
              <a:rPr sz="2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草案征求意见</a:t>
            </a:r>
            <a:endParaRPr lang="en-US" altLang="en-US" sz="2500" dirty="0"/>
          </a:p>
        </p:txBody>
      </p:sp>
      <p:sp>
        <p:nvSpPr>
          <p:cNvPr id="216" name="textbox 216"/>
          <p:cNvSpPr/>
          <p:nvPr>
            <p:custDataLst>
              <p:tags r:id="rId3"/>
            </p:custDataLst>
          </p:nvPr>
        </p:nvSpPr>
        <p:spPr>
          <a:xfrm>
            <a:off x="276225" y="2567305"/>
            <a:ext cx="7069455" cy="44697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期以提升整合中心镇区、建设工业及仓储物流组团为重点；远期以镇村协调发展，完善镇村基础设施建设，实现镇村基本公共服务均等化为重点，逐步形成中心镇区、工业及仓储物流组团、多点支撑的镇村空间格局。</a:t>
            </a:r>
            <a:endParaRPr sz="1400" kern="0" dirty="0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400" kern="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中心镇区形成全镇政治、经济、文化中心和交通枢纽，主要发展农副产品加工、现代制造、商贸物流、农业生产服务业，打造综合型乡镇。</a:t>
            </a:r>
            <a:endParaRPr sz="1400" kern="0" dirty="0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lang="zh-CN" sz="1400" kern="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sz="1400" kern="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政府驻地形成 1 个 10 分钟乡集镇生活圈，乡集镇生活圈服务要素完善社区基础设施配置的同时,加强为农服务功能，结合实际情况,提升医疗、教育、文化、体育、交通等方面的服务品质,兼顾对村庄的服务延伸。</a:t>
            </a:r>
            <a:endParaRPr sz="1400" kern="0" dirty="0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endParaRPr sz="1400" kern="0" dirty="0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endParaRPr sz="1400" kern="0" dirty="0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102" descr="E:/桌面文件缓存/肇东乡镇---提图--2023.11.16/海城--提图/中心/02土地使用规划图.jpg02土地使用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710" b="2710"/>
          <a:stretch>
            <a:fillRect/>
          </a:stretch>
        </p:blipFill>
        <p:spPr>
          <a:xfrm rot="21600000">
            <a:off x="0" y="5377180"/>
            <a:ext cx="7556500" cy="49714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COMMONDATA" val="eyJoZGlkIjoiYTAxOTk2M2Q2YTUyNDdiODY0OTllOWEzOWVjZmQ3MjgifQ=="/>
  <p:tag name="commondata" val="eyJoZGlkIjoiY2MyMTk1YTc4MDY3ZWRiYWU4YzE4ZTEyY2FlOTZiZGI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2722</Words>
  <Application>WPS 演示</Application>
  <PresentationFormat/>
  <Paragraphs>109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&lt;4D6963726F736F667420506F776572506F696E74202D20C2C0CFEFD5F2B9FACDC1BFD5BCE4D7DCCCE5B9E6BBAEB2DDB0B8B9ABCABEB0E62D50414E3329&gt;</dc:title>
  <dc:creator>SEELE</dc:creator>
  <cp:lastModifiedBy>L.</cp:lastModifiedBy>
  <cp:revision>35</cp:revision>
  <dcterms:created xsi:type="dcterms:W3CDTF">2023-09-19T02:35:00Z</dcterms:created>
  <dcterms:modified xsi:type="dcterms:W3CDTF">2023-12-05T06:27:17Z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2023-09-24T02:32:43Z</vt:filetime>
  </property>
  <property fmtid="{D5CDD505-2E9C-101B-9397-08002B2CF9AE}" pid="4" name="ICV">
    <vt:lpwstr>577654BA3697472CB519F8F4ED59A3E6_12</vt:lpwstr>
  </property>
  <property fmtid="{D5CDD505-2E9C-101B-9397-08002B2CF9AE}" pid="5" name="KSOProductBuildVer">
    <vt:lpwstr>2052-12.1.0.15712</vt:lpwstr>
  </property>
</Properties>
</file>